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4" r:id="rId4"/>
    <p:sldId id="260" r:id="rId5"/>
    <p:sldId id="258" r:id="rId6"/>
    <p:sldId id="259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2245"/>
  </p:normalViewPr>
  <p:slideViewPr>
    <p:cSldViewPr snapToGrid="0">
      <p:cViewPr varScale="1">
        <p:scale>
          <a:sx n="90" d="100"/>
          <a:sy n="90" d="100"/>
        </p:scale>
        <p:origin x="19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A9A4E8-3AB8-4630-B1DB-60B6713642E1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D9203F8-4FD2-4F22-9EF4-B1254E8BA92E}">
      <dgm:prSet/>
      <dgm:spPr/>
      <dgm:t>
        <a:bodyPr/>
        <a:lstStyle/>
        <a:p>
          <a:r>
            <a:rPr lang="en-US" dirty="0"/>
            <a:t>Converting data from Shapefile, SQLite files to GeoJSON and CSV format</a:t>
          </a:r>
        </a:p>
      </dgm:t>
    </dgm:pt>
    <dgm:pt modelId="{D1E5066B-E764-48B0-916E-91C8EFA44418}" type="parTrans" cxnId="{C5CAA9AE-ADC1-41F7-9BD3-2FF2A1FE4FD6}">
      <dgm:prSet/>
      <dgm:spPr/>
      <dgm:t>
        <a:bodyPr/>
        <a:lstStyle/>
        <a:p>
          <a:endParaRPr lang="en-US"/>
        </a:p>
      </dgm:t>
    </dgm:pt>
    <dgm:pt modelId="{A27D33E8-5A40-4895-BC88-D090FC9BC73D}" type="sibTrans" cxnId="{C5CAA9AE-ADC1-41F7-9BD3-2FF2A1FE4FD6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DC1FB8F-A403-403D-84EA-A68506DD3A50}">
      <dgm:prSet/>
      <dgm:spPr/>
      <dgm:t>
        <a:bodyPr/>
        <a:lstStyle/>
        <a:p>
          <a:r>
            <a:rPr lang="en-US"/>
            <a:t>Filtering the necessary data</a:t>
          </a:r>
        </a:p>
      </dgm:t>
    </dgm:pt>
    <dgm:pt modelId="{1FBE2626-7C29-4369-BCCA-078B9F69596C}" type="parTrans" cxnId="{F949E638-7902-40C6-9F92-05237DCDA003}">
      <dgm:prSet/>
      <dgm:spPr/>
      <dgm:t>
        <a:bodyPr/>
        <a:lstStyle/>
        <a:p>
          <a:endParaRPr lang="en-US"/>
        </a:p>
      </dgm:t>
    </dgm:pt>
    <dgm:pt modelId="{545DE2E3-4F9A-4302-9F63-A825FC6DB6DE}" type="sibTrans" cxnId="{F949E638-7902-40C6-9F92-05237DCDA00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B8AEB38-5F20-4033-970D-45899067BF2F}">
      <dgm:prSet/>
      <dgm:spPr/>
      <dgm:t>
        <a:bodyPr/>
        <a:lstStyle/>
        <a:p>
          <a:r>
            <a:rPr lang="en-US" dirty="0"/>
            <a:t>Removing Null values</a:t>
          </a:r>
        </a:p>
      </dgm:t>
    </dgm:pt>
    <dgm:pt modelId="{DBFAE17D-3AF7-43AF-AB95-24B46DBD848B}" type="parTrans" cxnId="{65D348FB-A782-4E66-86E4-3D8693DB1591}">
      <dgm:prSet/>
      <dgm:spPr/>
      <dgm:t>
        <a:bodyPr/>
        <a:lstStyle/>
        <a:p>
          <a:endParaRPr lang="en-US"/>
        </a:p>
      </dgm:t>
    </dgm:pt>
    <dgm:pt modelId="{3898D09E-A5C2-4015-B9B9-48B1B7575A72}" type="sibTrans" cxnId="{65D348FB-A782-4E66-86E4-3D8693DB1591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82C8EEF6-AB39-DC4A-A640-05AA3771524A}">
      <dgm:prSet/>
      <dgm:spPr/>
      <dgm:t>
        <a:bodyPr/>
        <a:lstStyle/>
        <a:p>
          <a:r>
            <a:rPr lang="en-US" dirty="0"/>
            <a:t>Storing data in MongoDB</a:t>
          </a:r>
        </a:p>
      </dgm:t>
    </dgm:pt>
    <dgm:pt modelId="{72DBDEFC-C86A-E744-B428-B6759EFA8B63}" type="parTrans" cxnId="{519C467F-EBF6-A944-BEC4-83FE21D235E3}">
      <dgm:prSet/>
      <dgm:spPr/>
      <dgm:t>
        <a:bodyPr/>
        <a:lstStyle/>
        <a:p>
          <a:endParaRPr lang="en-US"/>
        </a:p>
      </dgm:t>
    </dgm:pt>
    <dgm:pt modelId="{F5EFFC3E-7D3E-FD48-A921-BFEB9E965835}" type="sibTrans" cxnId="{519C467F-EBF6-A944-BEC4-83FE21D235E3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CD313F3C-0DE2-064A-A0B7-615E57A1DC60}" type="pres">
      <dgm:prSet presAssocID="{26A9A4E8-3AB8-4630-B1DB-60B6713642E1}" presName="Name0" presStyleCnt="0">
        <dgm:presLayoutVars>
          <dgm:animLvl val="lvl"/>
          <dgm:resizeHandles val="exact"/>
        </dgm:presLayoutVars>
      </dgm:prSet>
      <dgm:spPr/>
    </dgm:pt>
    <dgm:pt modelId="{A06982F7-E533-914B-9C6A-67B892BD7DEC}" type="pres">
      <dgm:prSet presAssocID="{ED9203F8-4FD2-4F22-9EF4-B1254E8BA92E}" presName="compositeNode" presStyleCnt="0">
        <dgm:presLayoutVars>
          <dgm:bulletEnabled val="1"/>
        </dgm:presLayoutVars>
      </dgm:prSet>
      <dgm:spPr/>
    </dgm:pt>
    <dgm:pt modelId="{DED308BD-796A-4D48-8EB9-19FC3D6F36EB}" type="pres">
      <dgm:prSet presAssocID="{ED9203F8-4FD2-4F22-9EF4-B1254E8BA92E}" presName="bgRect" presStyleLbl="bgAccFollowNode1" presStyleIdx="0" presStyleCnt="4"/>
      <dgm:spPr/>
    </dgm:pt>
    <dgm:pt modelId="{3387044D-5C8F-FB49-8F3F-CFFC9010FC1D}" type="pres">
      <dgm:prSet presAssocID="{A27D33E8-5A40-4895-BC88-D090FC9BC73D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F4E3A083-95F4-624D-91B6-7FFE0E5DD45F}" type="pres">
      <dgm:prSet presAssocID="{ED9203F8-4FD2-4F22-9EF4-B1254E8BA92E}" presName="bottomLine" presStyleLbl="alignNode1" presStyleIdx="1" presStyleCnt="8">
        <dgm:presLayoutVars/>
      </dgm:prSet>
      <dgm:spPr/>
    </dgm:pt>
    <dgm:pt modelId="{90C64149-A990-8B45-AD2C-1203356AA03F}" type="pres">
      <dgm:prSet presAssocID="{ED9203F8-4FD2-4F22-9EF4-B1254E8BA92E}" presName="nodeText" presStyleLbl="bgAccFollowNode1" presStyleIdx="0" presStyleCnt="4">
        <dgm:presLayoutVars>
          <dgm:bulletEnabled val="1"/>
        </dgm:presLayoutVars>
      </dgm:prSet>
      <dgm:spPr/>
    </dgm:pt>
    <dgm:pt modelId="{2B62D491-55FD-8148-913F-2D6795822BA6}" type="pres">
      <dgm:prSet presAssocID="{A27D33E8-5A40-4895-BC88-D090FC9BC73D}" presName="sibTrans" presStyleCnt="0"/>
      <dgm:spPr/>
    </dgm:pt>
    <dgm:pt modelId="{6A69CFFA-6E8F-DF4B-B923-3BC3524AB24B}" type="pres">
      <dgm:prSet presAssocID="{3DC1FB8F-A403-403D-84EA-A68506DD3A50}" presName="compositeNode" presStyleCnt="0">
        <dgm:presLayoutVars>
          <dgm:bulletEnabled val="1"/>
        </dgm:presLayoutVars>
      </dgm:prSet>
      <dgm:spPr/>
    </dgm:pt>
    <dgm:pt modelId="{6ADE7465-E091-C64F-814A-5F2715F73ADB}" type="pres">
      <dgm:prSet presAssocID="{3DC1FB8F-A403-403D-84EA-A68506DD3A50}" presName="bgRect" presStyleLbl="bgAccFollowNode1" presStyleIdx="1" presStyleCnt="4"/>
      <dgm:spPr/>
    </dgm:pt>
    <dgm:pt modelId="{86F8DE02-1E7E-2148-B6E0-12930B9AD790}" type="pres">
      <dgm:prSet presAssocID="{545DE2E3-4F9A-4302-9F63-A825FC6DB6DE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4B621087-1C66-5148-807B-9BA6CC3F6D37}" type="pres">
      <dgm:prSet presAssocID="{3DC1FB8F-A403-403D-84EA-A68506DD3A50}" presName="bottomLine" presStyleLbl="alignNode1" presStyleIdx="3" presStyleCnt="8">
        <dgm:presLayoutVars/>
      </dgm:prSet>
      <dgm:spPr/>
    </dgm:pt>
    <dgm:pt modelId="{3B827486-74FA-0541-8373-E71C05F4CC37}" type="pres">
      <dgm:prSet presAssocID="{3DC1FB8F-A403-403D-84EA-A68506DD3A50}" presName="nodeText" presStyleLbl="bgAccFollowNode1" presStyleIdx="1" presStyleCnt="4">
        <dgm:presLayoutVars>
          <dgm:bulletEnabled val="1"/>
        </dgm:presLayoutVars>
      </dgm:prSet>
      <dgm:spPr/>
    </dgm:pt>
    <dgm:pt modelId="{1A16EB38-E138-4E4B-A4F3-D0F30F8051E1}" type="pres">
      <dgm:prSet presAssocID="{545DE2E3-4F9A-4302-9F63-A825FC6DB6DE}" presName="sibTrans" presStyleCnt="0"/>
      <dgm:spPr/>
    </dgm:pt>
    <dgm:pt modelId="{F7FD1477-2DCD-4E43-9004-5B744FD57C9D}" type="pres">
      <dgm:prSet presAssocID="{4B8AEB38-5F20-4033-970D-45899067BF2F}" presName="compositeNode" presStyleCnt="0">
        <dgm:presLayoutVars>
          <dgm:bulletEnabled val="1"/>
        </dgm:presLayoutVars>
      </dgm:prSet>
      <dgm:spPr/>
    </dgm:pt>
    <dgm:pt modelId="{1C5F7C19-10B5-CA4E-85D9-71C7A184A9AA}" type="pres">
      <dgm:prSet presAssocID="{4B8AEB38-5F20-4033-970D-45899067BF2F}" presName="bgRect" presStyleLbl="bgAccFollowNode1" presStyleIdx="2" presStyleCnt="4"/>
      <dgm:spPr/>
    </dgm:pt>
    <dgm:pt modelId="{0F097E73-92E6-B946-ABE7-0BCF89FF1077}" type="pres">
      <dgm:prSet presAssocID="{3898D09E-A5C2-4015-B9B9-48B1B7575A72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76FDECDA-E6E6-5F45-BDCD-D309CFA0C06E}" type="pres">
      <dgm:prSet presAssocID="{4B8AEB38-5F20-4033-970D-45899067BF2F}" presName="bottomLine" presStyleLbl="alignNode1" presStyleIdx="5" presStyleCnt="8">
        <dgm:presLayoutVars/>
      </dgm:prSet>
      <dgm:spPr/>
    </dgm:pt>
    <dgm:pt modelId="{98CDED97-F70E-0847-B052-99B56C021741}" type="pres">
      <dgm:prSet presAssocID="{4B8AEB38-5F20-4033-970D-45899067BF2F}" presName="nodeText" presStyleLbl="bgAccFollowNode1" presStyleIdx="2" presStyleCnt="4">
        <dgm:presLayoutVars>
          <dgm:bulletEnabled val="1"/>
        </dgm:presLayoutVars>
      </dgm:prSet>
      <dgm:spPr/>
    </dgm:pt>
    <dgm:pt modelId="{6BAAD5F1-C639-CC47-B5C7-BC869884CA8F}" type="pres">
      <dgm:prSet presAssocID="{3898D09E-A5C2-4015-B9B9-48B1B7575A72}" presName="sibTrans" presStyleCnt="0"/>
      <dgm:spPr/>
    </dgm:pt>
    <dgm:pt modelId="{E11F9C13-ECB4-7E4A-BE25-A5A23E6DE3A1}" type="pres">
      <dgm:prSet presAssocID="{82C8EEF6-AB39-DC4A-A640-05AA3771524A}" presName="compositeNode" presStyleCnt="0">
        <dgm:presLayoutVars>
          <dgm:bulletEnabled val="1"/>
        </dgm:presLayoutVars>
      </dgm:prSet>
      <dgm:spPr/>
    </dgm:pt>
    <dgm:pt modelId="{8FCBDECC-3F24-FA44-BAA5-43A4D31605A6}" type="pres">
      <dgm:prSet presAssocID="{82C8EEF6-AB39-DC4A-A640-05AA3771524A}" presName="bgRect" presStyleLbl="bgAccFollowNode1" presStyleIdx="3" presStyleCnt="4"/>
      <dgm:spPr/>
    </dgm:pt>
    <dgm:pt modelId="{A322E6C7-32C9-5843-8C02-DA33A3674096}" type="pres">
      <dgm:prSet presAssocID="{F5EFFC3E-7D3E-FD48-A921-BFEB9E965835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B626DDE7-BBA2-EA45-9A70-9E7D7E28EDCB}" type="pres">
      <dgm:prSet presAssocID="{82C8EEF6-AB39-DC4A-A640-05AA3771524A}" presName="bottomLine" presStyleLbl="alignNode1" presStyleIdx="7" presStyleCnt="8">
        <dgm:presLayoutVars/>
      </dgm:prSet>
      <dgm:spPr/>
    </dgm:pt>
    <dgm:pt modelId="{81922302-DB0D-EA43-89C0-1A1F85BC13D3}" type="pres">
      <dgm:prSet presAssocID="{82C8EEF6-AB39-DC4A-A640-05AA3771524A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037C3303-FCF0-0F4C-9B7F-D0087A528825}" type="presOf" srcId="{ED9203F8-4FD2-4F22-9EF4-B1254E8BA92E}" destId="{DED308BD-796A-4D48-8EB9-19FC3D6F36EB}" srcOrd="0" destOrd="0" presId="urn:microsoft.com/office/officeart/2016/7/layout/BasicLinearProcessNumbered"/>
    <dgm:cxn modelId="{4FF99405-7677-F94A-9ED7-4BD73C3D6FEA}" type="presOf" srcId="{3898D09E-A5C2-4015-B9B9-48B1B7575A72}" destId="{0F097E73-92E6-B946-ABE7-0BCF89FF1077}" srcOrd="0" destOrd="0" presId="urn:microsoft.com/office/officeart/2016/7/layout/BasicLinearProcessNumbered"/>
    <dgm:cxn modelId="{07C8FF1D-FE2C-B547-9B4C-83993BB276CE}" type="presOf" srcId="{ED9203F8-4FD2-4F22-9EF4-B1254E8BA92E}" destId="{90C64149-A990-8B45-AD2C-1203356AA03F}" srcOrd="1" destOrd="0" presId="urn:microsoft.com/office/officeart/2016/7/layout/BasicLinearProcessNumbered"/>
    <dgm:cxn modelId="{56389E21-6AF2-D346-A9E0-3C27EFCEC770}" type="presOf" srcId="{82C8EEF6-AB39-DC4A-A640-05AA3771524A}" destId="{81922302-DB0D-EA43-89C0-1A1F85BC13D3}" srcOrd="1" destOrd="0" presId="urn:microsoft.com/office/officeart/2016/7/layout/BasicLinearProcessNumbered"/>
    <dgm:cxn modelId="{BFC0F921-C921-7A44-8809-3DD26C98BC77}" type="presOf" srcId="{4B8AEB38-5F20-4033-970D-45899067BF2F}" destId="{1C5F7C19-10B5-CA4E-85D9-71C7A184A9AA}" srcOrd="0" destOrd="0" presId="urn:microsoft.com/office/officeart/2016/7/layout/BasicLinearProcessNumbered"/>
    <dgm:cxn modelId="{C8681C34-1B85-9642-9F3C-AB33D9546CD1}" type="presOf" srcId="{A27D33E8-5A40-4895-BC88-D090FC9BC73D}" destId="{3387044D-5C8F-FB49-8F3F-CFFC9010FC1D}" srcOrd="0" destOrd="0" presId="urn:microsoft.com/office/officeart/2016/7/layout/BasicLinearProcessNumbered"/>
    <dgm:cxn modelId="{F949E638-7902-40C6-9F92-05237DCDA003}" srcId="{26A9A4E8-3AB8-4630-B1DB-60B6713642E1}" destId="{3DC1FB8F-A403-403D-84EA-A68506DD3A50}" srcOrd="1" destOrd="0" parTransId="{1FBE2626-7C29-4369-BCCA-078B9F69596C}" sibTransId="{545DE2E3-4F9A-4302-9F63-A825FC6DB6DE}"/>
    <dgm:cxn modelId="{644A383D-CD61-D94F-9014-60A92EDDC6A6}" type="presOf" srcId="{4B8AEB38-5F20-4033-970D-45899067BF2F}" destId="{98CDED97-F70E-0847-B052-99B56C021741}" srcOrd="1" destOrd="0" presId="urn:microsoft.com/office/officeart/2016/7/layout/BasicLinearProcessNumbered"/>
    <dgm:cxn modelId="{22043B47-19B1-FF4F-8C07-6FBC84D6EF7B}" type="presOf" srcId="{26A9A4E8-3AB8-4630-B1DB-60B6713642E1}" destId="{CD313F3C-0DE2-064A-A0B7-615E57A1DC60}" srcOrd="0" destOrd="0" presId="urn:microsoft.com/office/officeart/2016/7/layout/BasicLinearProcessNumbered"/>
    <dgm:cxn modelId="{8B3BE151-39D1-7A45-9593-0DFC3946CEF6}" type="presOf" srcId="{545DE2E3-4F9A-4302-9F63-A825FC6DB6DE}" destId="{86F8DE02-1E7E-2148-B6E0-12930B9AD790}" srcOrd="0" destOrd="0" presId="urn:microsoft.com/office/officeart/2016/7/layout/BasicLinearProcessNumbered"/>
    <dgm:cxn modelId="{519C467F-EBF6-A944-BEC4-83FE21D235E3}" srcId="{26A9A4E8-3AB8-4630-B1DB-60B6713642E1}" destId="{82C8EEF6-AB39-DC4A-A640-05AA3771524A}" srcOrd="3" destOrd="0" parTransId="{72DBDEFC-C86A-E744-B428-B6759EFA8B63}" sibTransId="{F5EFFC3E-7D3E-FD48-A921-BFEB9E965835}"/>
    <dgm:cxn modelId="{FB8CE482-3C12-D74B-88B0-2984C81E1A95}" type="presOf" srcId="{3DC1FB8F-A403-403D-84EA-A68506DD3A50}" destId="{6ADE7465-E091-C64F-814A-5F2715F73ADB}" srcOrd="0" destOrd="0" presId="urn:microsoft.com/office/officeart/2016/7/layout/BasicLinearProcessNumbered"/>
    <dgm:cxn modelId="{03FE829D-9C69-1B45-8F13-2D577C41095B}" type="presOf" srcId="{3DC1FB8F-A403-403D-84EA-A68506DD3A50}" destId="{3B827486-74FA-0541-8373-E71C05F4CC37}" srcOrd="1" destOrd="0" presId="urn:microsoft.com/office/officeart/2016/7/layout/BasicLinearProcessNumbered"/>
    <dgm:cxn modelId="{8B3D3FA8-F302-9842-8D2F-87184E5BD40A}" type="presOf" srcId="{F5EFFC3E-7D3E-FD48-A921-BFEB9E965835}" destId="{A322E6C7-32C9-5843-8C02-DA33A3674096}" srcOrd="0" destOrd="0" presId="urn:microsoft.com/office/officeart/2016/7/layout/BasicLinearProcessNumbered"/>
    <dgm:cxn modelId="{C5CAA9AE-ADC1-41F7-9BD3-2FF2A1FE4FD6}" srcId="{26A9A4E8-3AB8-4630-B1DB-60B6713642E1}" destId="{ED9203F8-4FD2-4F22-9EF4-B1254E8BA92E}" srcOrd="0" destOrd="0" parTransId="{D1E5066B-E764-48B0-916E-91C8EFA44418}" sibTransId="{A27D33E8-5A40-4895-BC88-D090FC9BC73D}"/>
    <dgm:cxn modelId="{689185E4-861D-3842-BF0E-C2582A11E0C3}" type="presOf" srcId="{82C8EEF6-AB39-DC4A-A640-05AA3771524A}" destId="{8FCBDECC-3F24-FA44-BAA5-43A4D31605A6}" srcOrd="0" destOrd="0" presId="urn:microsoft.com/office/officeart/2016/7/layout/BasicLinearProcessNumbered"/>
    <dgm:cxn modelId="{65D348FB-A782-4E66-86E4-3D8693DB1591}" srcId="{26A9A4E8-3AB8-4630-B1DB-60B6713642E1}" destId="{4B8AEB38-5F20-4033-970D-45899067BF2F}" srcOrd="2" destOrd="0" parTransId="{DBFAE17D-3AF7-43AF-AB95-24B46DBD848B}" sibTransId="{3898D09E-A5C2-4015-B9B9-48B1B7575A72}"/>
    <dgm:cxn modelId="{3AC4F13C-F1D9-BA4C-982B-2186D3675A13}" type="presParOf" srcId="{CD313F3C-0DE2-064A-A0B7-615E57A1DC60}" destId="{A06982F7-E533-914B-9C6A-67B892BD7DEC}" srcOrd="0" destOrd="0" presId="urn:microsoft.com/office/officeart/2016/7/layout/BasicLinearProcessNumbered"/>
    <dgm:cxn modelId="{4D182CA6-0B59-9A42-9765-8701DC8298C3}" type="presParOf" srcId="{A06982F7-E533-914B-9C6A-67B892BD7DEC}" destId="{DED308BD-796A-4D48-8EB9-19FC3D6F36EB}" srcOrd="0" destOrd="0" presId="urn:microsoft.com/office/officeart/2016/7/layout/BasicLinearProcessNumbered"/>
    <dgm:cxn modelId="{D9BFF9E4-E88B-8649-84F3-057CA8BB11AC}" type="presParOf" srcId="{A06982F7-E533-914B-9C6A-67B892BD7DEC}" destId="{3387044D-5C8F-FB49-8F3F-CFFC9010FC1D}" srcOrd="1" destOrd="0" presId="urn:microsoft.com/office/officeart/2016/7/layout/BasicLinearProcessNumbered"/>
    <dgm:cxn modelId="{2DA5D63B-D844-4A48-8D12-EFA742D5A6F3}" type="presParOf" srcId="{A06982F7-E533-914B-9C6A-67B892BD7DEC}" destId="{F4E3A083-95F4-624D-91B6-7FFE0E5DD45F}" srcOrd="2" destOrd="0" presId="urn:microsoft.com/office/officeart/2016/7/layout/BasicLinearProcessNumbered"/>
    <dgm:cxn modelId="{1F49E831-4792-E146-B3E9-2545266AEE07}" type="presParOf" srcId="{A06982F7-E533-914B-9C6A-67B892BD7DEC}" destId="{90C64149-A990-8B45-AD2C-1203356AA03F}" srcOrd="3" destOrd="0" presId="urn:microsoft.com/office/officeart/2016/7/layout/BasicLinearProcessNumbered"/>
    <dgm:cxn modelId="{D64D17AB-ED0C-7649-9412-3673E5A78B1D}" type="presParOf" srcId="{CD313F3C-0DE2-064A-A0B7-615E57A1DC60}" destId="{2B62D491-55FD-8148-913F-2D6795822BA6}" srcOrd="1" destOrd="0" presId="urn:microsoft.com/office/officeart/2016/7/layout/BasicLinearProcessNumbered"/>
    <dgm:cxn modelId="{FF26BC98-DCBC-DE41-8D22-71C9203D4F56}" type="presParOf" srcId="{CD313F3C-0DE2-064A-A0B7-615E57A1DC60}" destId="{6A69CFFA-6E8F-DF4B-B923-3BC3524AB24B}" srcOrd="2" destOrd="0" presId="urn:microsoft.com/office/officeart/2016/7/layout/BasicLinearProcessNumbered"/>
    <dgm:cxn modelId="{A0986844-495B-FD46-BBCC-FFFD63C22B82}" type="presParOf" srcId="{6A69CFFA-6E8F-DF4B-B923-3BC3524AB24B}" destId="{6ADE7465-E091-C64F-814A-5F2715F73ADB}" srcOrd="0" destOrd="0" presId="urn:microsoft.com/office/officeart/2016/7/layout/BasicLinearProcessNumbered"/>
    <dgm:cxn modelId="{FAFE1675-3C5E-B540-A818-8239301A7F66}" type="presParOf" srcId="{6A69CFFA-6E8F-DF4B-B923-3BC3524AB24B}" destId="{86F8DE02-1E7E-2148-B6E0-12930B9AD790}" srcOrd="1" destOrd="0" presId="urn:microsoft.com/office/officeart/2016/7/layout/BasicLinearProcessNumbered"/>
    <dgm:cxn modelId="{D0FE3F89-6842-2E47-B23B-02A1B9111146}" type="presParOf" srcId="{6A69CFFA-6E8F-DF4B-B923-3BC3524AB24B}" destId="{4B621087-1C66-5148-807B-9BA6CC3F6D37}" srcOrd="2" destOrd="0" presId="urn:microsoft.com/office/officeart/2016/7/layout/BasicLinearProcessNumbered"/>
    <dgm:cxn modelId="{B60DF3FC-8BD2-0244-9C02-AD5983A37F54}" type="presParOf" srcId="{6A69CFFA-6E8F-DF4B-B923-3BC3524AB24B}" destId="{3B827486-74FA-0541-8373-E71C05F4CC37}" srcOrd="3" destOrd="0" presId="urn:microsoft.com/office/officeart/2016/7/layout/BasicLinearProcessNumbered"/>
    <dgm:cxn modelId="{D61E751A-FB2E-7F4D-8194-611FB6E1C210}" type="presParOf" srcId="{CD313F3C-0DE2-064A-A0B7-615E57A1DC60}" destId="{1A16EB38-E138-4E4B-A4F3-D0F30F8051E1}" srcOrd="3" destOrd="0" presId="urn:microsoft.com/office/officeart/2016/7/layout/BasicLinearProcessNumbered"/>
    <dgm:cxn modelId="{4B53F36B-DC3F-CC40-AF31-E5422464B161}" type="presParOf" srcId="{CD313F3C-0DE2-064A-A0B7-615E57A1DC60}" destId="{F7FD1477-2DCD-4E43-9004-5B744FD57C9D}" srcOrd="4" destOrd="0" presId="urn:microsoft.com/office/officeart/2016/7/layout/BasicLinearProcessNumbered"/>
    <dgm:cxn modelId="{603F15AE-1FAA-FA44-886F-D2D62D49C9F9}" type="presParOf" srcId="{F7FD1477-2DCD-4E43-9004-5B744FD57C9D}" destId="{1C5F7C19-10B5-CA4E-85D9-71C7A184A9AA}" srcOrd="0" destOrd="0" presId="urn:microsoft.com/office/officeart/2016/7/layout/BasicLinearProcessNumbered"/>
    <dgm:cxn modelId="{609327A4-2A66-D740-91F0-6C2EE3C31300}" type="presParOf" srcId="{F7FD1477-2DCD-4E43-9004-5B744FD57C9D}" destId="{0F097E73-92E6-B946-ABE7-0BCF89FF1077}" srcOrd="1" destOrd="0" presId="urn:microsoft.com/office/officeart/2016/7/layout/BasicLinearProcessNumbered"/>
    <dgm:cxn modelId="{EFECD042-7E42-C440-AADA-BF553DFE1A9D}" type="presParOf" srcId="{F7FD1477-2DCD-4E43-9004-5B744FD57C9D}" destId="{76FDECDA-E6E6-5F45-BDCD-D309CFA0C06E}" srcOrd="2" destOrd="0" presId="urn:microsoft.com/office/officeart/2016/7/layout/BasicLinearProcessNumbered"/>
    <dgm:cxn modelId="{05D1F574-1BA6-0A46-B355-B687D53986C4}" type="presParOf" srcId="{F7FD1477-2DCD-4E43-9004-5B744FD57C9D}" destId="{98CDED97-F70E-0847-B052-99B56C021741}" srcOrd="3" destOrd="0" presId="urn:microsoft.com/office/officeart/2016/7/layout/BasicLinearProcessNumbered"/>
    <dgm:cxn modelId="{98999B71-36D3-FF41-9CCC-3CC75408D8C6}" type="presParOf" srcId="{CD313F3C-0DE2-064A-A0B7-615E57A1DC60}" destId="{6BAAD5F1-C639-CC47-B5C7-BC869884CA8F}" srcOrd="5" destOrd="0" presId="urn:microsoft.com/office/officeart/2016/7/layout/BasicLinearProcessNumbered"/>
    <dgm:cxn modelId="{E0DC4460-5575-5842-B230-A3681FE8DA7D}" type="presParOf" srcId="{CD313F3C-0DE2-064A-A0B7-615E57A1DC60}" destId="{E11F9C13-ECB4-7E4A-BE25-A5A23E6DE3A1}" srcOrd="6" destOrd="0" presId="urn:microsoft.com/office/officeart/2016/7/layout/BasicLinearProcessNumbered"/>
    <dgm:cxn modelId="{C04A7529-984C-F847-B53F-A45124A1E609}" type="presParOf" srcId="{E11F9C13-ECB4-7E4A-BE25-A5A23E6DE3A1}" destId="{8FCBDECC-3F24-FA44-BAA5-43A4D31605A6}" srcOrd="0" destOrd="0" presId="urn:microsoft.com/office/officeart/2016/7/layout/BasicLinearProcessNumbered"/>
    <dgm:cxn modelId="{9718D659-DE78-C34F-9423-FC0F18DAB14C}" type="presParOf" srcId="{E11F9C13-ECB4-7E4A-BE25-A5A23E6DE3A1}" destId="{A322E6C7-32C9-5843-8C02-DA33A3674096}" srcOrd="1" destOrd="0" presId="urn:microsoft.com/office/officeart/2016/7/layout/BasicLinearProcessNumbered"/>
    <dgm:cxn modelId="{3C41A40C-C175-E54D-B07C-34B852D504E0}" type="presParOf" srcId="{E11F9C13-ECB4-7E4A-BE25-A5A23E6DE3A1}" destId="{B626DDE7-BBA2-EA45-9A70-9E7D7E28EDCB}" srcOrd="2" destOrd="0" presId="urn:microsoft.com/office/officeart/2016/7/layout/BasicLinearProcessNumbered"/>
    <dgm:cxn modelId="{A9573E45-4E3C-9D47-AC83-AEAAF35881B3}" type="presParOf" srcId="{E11F9C13-ECB4-7E4A-BE25-A5A23E6DE3A1}" destId="{81922302-DB0D-EA43-89C0-1A1F85BC13D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D308BD-796A-4D48-8EB9-19FC3D6F36EB}">
      <dsp:nvSpPr>
        <dsp:cNvPr id="0" name=""/>
        <dsp:cNvSpPr/>
      </dsp:nvSpPr>
      <dsp:spPr>
        <a:xfrm>
          <a:off x="1785" y="1498366"/>
          <a:ext cx="1416400" cy="198296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28" tIns="330200" rIns="110428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Converting data from Shapefile, SQLite files to GeoJSON and CSV format</a:t>
          </a:r>
        </a:p>
      </dsp:txBody>
      <dsp:txXfrm>
        <a:off x="1785" y="2251891"/>
        <a:ext cx="1416400" cy="1189776"/>
      </dsp:txXfrm>
    </dsp:sp>
    <dsp:sp modelId="{3387044D-5C8F-FB49-8F3F-CFFC9010FC1D}">
      <dsp:nvSpPr>
        <dsp:cNvPr id="0" name=""/>
        <dsp:cNvSpPr/>
      </dsp:nvSpPr>
      <dsp:spPr>
        <a:xfrm>
          <a:off x="412541" y="1696662"/>
          <a:ext cx="594888" cy="59488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380" tIns="12700" rIns="46380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499660" y="1783781"/>
        <a:ext cx="420650" cy="420650"/>
      </dsp:txXfrm>
    </dsp:sp>
    <dsp:sp modelId="{F4E3A083-95F4-624D-91B6-7FFE0E5DD45F}">
      <dsp:nvSpPr>
        <dsp:cNvPr id="0" name=""/>
        <dsp:cNvSpPr/>
      </dsp:nvSpPr>
      <dsp:spPr>
        <a:xfrm>
          <a:off x="1785" y="3481255"/>
          <a:ext cx="141640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DE7465-E091-C64F-814A-5F2715F73ADB}">
      <dsp:nvSpPr>
        <dsp:cNvPr id="0" name=""/>
        <dsp:cNvSpPr/>
      </dsp:nvSpPr>
      <dsp:spPr>
        <a:xfrm>
          <a:off x="1559825" y="1498366"/>
          <a:ext cx="1416400" cy="198296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28" tIns="330200" rIns="110428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Filtering the necessary data</a:t>
          </a:r>
        </a:p>
      </dsp:txBody>
      <dsp:txXfrm>
        <a:off x="1559825" y="2251891"/>
        <a:ext cx="1416400" cy="1189776"/>
      </dsp:txXfrm>
    </dsp:sp>
    <dsp:sp modelId="{86F8DE02-1E7E-2148-B6E0-12930B9AD790}">
      <dsp:nvSpPr>
        <dsp:cNvPr id="0" name=""/>
        <dsp:cNvSpPr/>
      </dsp:nvSpPr>
      <dsp:spPr>
        <a:xfrm>
          <a:off x="1970581" y="1696662"/>
          <a:ext cx="594888" cy="59488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380" tIns="12700" rIns="46380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2</a:t>
          </a:r>
        </a:p>
      </dsp:txBody>
      <dsp:txXfrm>
        <a:off x="2057700" y="1783781"/>
        <a:ext cx="420650" cy="420650"/>
      </dsp:txXfrm>
    </dsp:sp>
    <dsp:sp modelId="{4B621087-1C66-5148-807B-9BA6CC3F6D37}">
      <dsp:nvSpPr>
        <dsp:cNvPr id="0" name=""/>
        <dsp:cNvSpPr/>
      </dsp:nvSpPr>
      <dsp:spPr>
        <a:xfrm>
          <a:off x="1559825" y="3481255"/>
          <a:ext cx="141640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F7C19-10B5-CA4E-85D9-71C7A184A9AA}">
      <dsp:nvSpPr>
        <dsp:cNvPr id="0" name=""/>
        <dsp:cNvSpPr/>
      </dsp:nvSpPr>
      <dsp:spPr>
        <a:xfrm>
          <a:off x="3117865" y="1498366"/>
          <a:ext cx="1416400" cy="198296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28" tIns="330200" rIns="110428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Removing Null values</a:t>
          </a:r>
        </a:p>
      </dsp:txBody>
      <dsp:txXfrm>
        <a:off x="3117865" y="2251891"/>
        <a:ext cx="1416400" cy="1189776"/>
      </dsp:txXfrm>
    </dsp:sp>
    <dsp:sp modelId="{0F097E73-92E6-B946-ABE7-0BCF89FF1077}">
      <dsp:nvSpPr>
        <dsp:cNvPr id="0" name=""/>
        <dsp:cNvSpPr/>
      </dsp:nvSpPr>
      <dsp:spPr>
        <a:xfrm>
          <a:off x="3528621" y="1696662"/>
          <a:ext cx="594888" cy="59488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380" tIns="12700" rIns="46380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3</a:t>
          </a:r>
        </a:p>
      </dsp:txBody>
      <dsp:txXfrm>
        <a:off x="3615740" y="1783781"/>
        <a:ext cx="420650" cy="420650"/>
      </dsp:txXfrm>
    </dsp:sp>
    <dsp:sp modelId="{76FDECDA-E6E6-5F45-BDCD-D309CFA0C06E}">
      <dsp:nvSpPr>
        <dsp:cNvPr id="0" name=""/>
        <dsp:cNvSpPr/>
      </dsp:nvSpPr>
      <dsp:spPr>
        <a:xfrm>
          <a:off x="3117865" y="3481255"/>
          <a:ext cx="141640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CBDECC-3F24-FA44-BAA5-43A4D31605A6}">
      <dsp:nvSpPr>
        <dsp:cNvPr id="0" name=""/>
        <dsp:cNvSpPr/>
      </dsp:nvSpPr>
      <dsp:spPr>
        <a:xfrm>
          <a:off x="4675905" y="1498366"/>
          <a:ext cx="1416400" cy="198296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28" tIns="330200" rIns="110428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Storing data in MongoDB</a:t>
          </a:r>
        </a:p>
      </dsp:txBody>
      <dsp:txXfrm>
        <a:off x="4675905" y="2251891"/>
        <a:ext cx="1416400" cy="1189776"/>
      </dsp:txXfrm>
    </dsp:sp>
    <dsp:sp modelId="{A322E6C7-32C9-5843-8C02-DA33A3674096}">
      <dsp:nvSpPr>
        <dsp:cNvPr id="0" name=""/>
        <dsp:cNvSpPr/>
      </dsp:nvSpPr>
      <dsp:spPr>
        <a:xfrm>
          <a:off x="5086661" y="1696662"/>
          <a:ext cx="594888" cy="59488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380" tIns="12700" rIns="46380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4</a:t>
          </a:r>
        </a:p>
      </dsp:txBody>
      <dsp:txXfrm>
        <a:off x="5173780" y="1783781"/>
        <a:ext cx="420650" cy="420650"/>
      </dsp:txXfrm>
    </dsp:sp>
    <dsp:sp modelId="{B626DDE7-BBA2-EA45-9A70-9E7D7E28EDCB}">
      <dsp:nvSpPr>
        <dsp:cNvPr id="0" name=""/>
        <dsp:cNvSpPr/>
      </dsp:nvSpPr>
      <dsp:spPr>
        <a:xfrm>
          <a:off x="4675905" y="3481255"/>
          <a:ext cx="141640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A70BC-CA63-B040-98C1-41DB5230C7C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E2FBA-8BFC-2542-8D84-DA5C3BE8D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55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2FBA-8BFC-2542-8D84-DA5C3BE8DA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23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Causes of Wildfire</a:t>
            </a:r>
          </a:p>
          <a:p>
            <a:pPr marL="228600" indent="-228600">
              <a:buAutoNum type="arabicPeriod"/>
            </a:pPr>
            <a:r>
              <a:rPr lang="en-US" dirty="0"/>
              <a:t>Lightning Strikes – Natural Cause</a:t>
            </a:r>
          </a:p>
          <a:p>
            <a:pPr marL="228600" indent="-228600">
              <a:buAutoNum type="arabicPeriod"/>
            </a:pPr>
            <a:r>
              <a:rPr lang="en-US" dirty="0"/>
              <a:t>Human Cause –Power companies(downed power lines due to bad weather),  Equipment mishap, unattended fires, arson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2FBA-8BFC-2542-8D84-DA5C3BE8DA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1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2FBA-8BFC-2542-8D84-DA5C3BE8DA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33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privacy and security- measures have been implemented to guarantee that no sensitive information is utilized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explicit purpose of our project — education. The data employed in our class project is sourced exclusively from reputable government websites that explicitly permit its use for educational analysis.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Every effort has been made to ensure the accuracy of the data, representation and visualization of the information.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E2FBA-8BFC-2542-8D84-DA5C3BE8DA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8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1/22/24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421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6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792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39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78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4749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4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62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07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79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78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1/22/24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7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Red Flowing Smoke">
            <a:extLst>
              <a:ext uri="{FF2B5EF4-FFF2-40B4-BE49-F238E27FC236}">
                <a16:creationId xmlns:a16="http://schemas.microsoft.com/office/drawing/2014/main" id="{0D56DAEB-39AC-E834-AD9D-84AEB23956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E4398140-F067-40E9-892C-4DB04C70B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4600" y="-1244600"/>
            <a:ext cx="6858000" cy="93472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68B36-D086-09F1-F3E3-55C021593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" y="1143000"/>
            <a:ext cx="4572000" cy="2984701"/>
          </a:xfrm>
        </p:spPr>
        <p:txBody>
          <a:bodyPr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Wildfires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Creating Awareness &amp; Igniting Action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3817A-4350-FBC2-0ED6-81B7B0AF6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2" y="4452109"/>
            <a:ext cx="4571999" cy="131807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Team: Supriya Vadakkeveetil</a:t>
            </a:r>
          </a:p>
          <a:p>
            <a:r>
              <a:rPr lang="en-US" dirty="0">
                <a:solidFill>
                  <a:srgbClr val="FFFFFF"/>
                </a:solidFill>
              </a:rPr>
              <a:t>Jesse Reeves</a:t>
            </a:r>
          </a:p>
          <a:p>
            <a:r>
              <a:rPr lang="en-US" dirty="0">
                <a:solidFill>
                  <a:srgbClr val="FFFFFF"/>
                </a:solidFill>
              </a:rPr>
              <a:t>Aditya Saini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726E8A-324C-4684-96F2-AFDDFB2F1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58952" y="4291242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9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40E21-3CA1-9769-01C7-8B63EB06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039414"/>
            <a:ext cx="10007786" cy="2474418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3760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87398-D003-1AA9-4F7C-2C3BE8302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Wildfires</a:t>
            </a:r>
          </a:p>
        </p:txBody>
      </p:sp>
      <p:pic>
        <p:nvPicPr>
          <p:cNvPr id="5" name="Content Placeholder 4" descr="A forest fire with smoke coming out of the mountains&#10;&#10;Description automatically generated">
            <a:extLst>
              <a:ext uri="{FF2B5EF4-FFF2-40B4-BE49-F238E27FC236}">
                <a16:creationId xmlns:a16="http://schemas.microsoft.com/office/drawing/2014/main" id="{E28832D4-C819-120E-D219-F6967621A0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9" r="3518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A93D9C-72E7-40CF-3D80-694499F64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8682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5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Wildfires constitute a formidable threat to our landscapes and its impact reverberates across multiple dimensions. </a:t>
            </a:r>
          </a:p>
          <a:p>
            <a:pPr marL="468630" lvl="1" indent="-285750" algn="ctr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  <a:latin typeface="Arial" panose="020B0604020202020204" pitchFamily="34" charset="0"/>
              </a:rPr>
              <a:t>F</a:t>
            </a:r>
            <a:r>
              <a:rPr lang="en-US" sz="15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lora and fauna</a:t>
            </a:r>
          </a:p>
          <a:p>
            <a:pPr marL="468630" lvl="1" indent="-285750" algn="ctr">
              <a:buFont typeface="Arial" panose="020B0604020202020204" pitchFamily="34" charset="0"/>
              <a:buChar char="•"/>
            </a:pPr>
            <a:r>
              <a:rPr lang="en-US" sz="1500" i="0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US" sz="15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nfluence on air quality affecting the health and well-being of both human and animal life. </a:t>
            </a:r>
          </a:p>
          <a:p>
            <a:pPr marL="0" indent="0" algn="ctr">
              <a:buNone/>
            </a:pPr>
            <a:endParaRPr lang="en-US" sz="15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15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repercussions extend beyond the immediate timeframe, leaving enduring impacts that resonate across ecosystems, communities, and the broader environment.</a:t>
            </a:r>
            <a:endParaRPr lang="en-US" sz="1500" dirty="0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90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7A889-A396-04F0-F1DD-507E3750F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85" y="2103120"/>
            <a:ext cx="3831336" cy="4754880"/>
          </a:xfrm>
        </p:spPr>
        <p:txBody>
          <a:bodyPr/>
          <a:lstStyle/>
          <a:p>
            <a:r>
              <a:rPr lang="en-US" dirty="0"/>
              <a:t>Who the Project will benefit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0FD19-2DB0-8C1A-6AFE-FDCD047C8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770" y="1428654"/>
            <a:ext cx="6245352" cy="475488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30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</a:t>
            </a:r>
            <a:r>
              <a:rPr lang="en-US" sz="300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takeholders(Local Governments, Real estate etc.)</a:t>
            </a:r>
          </a:p>
          <a:p>
            <a:pPr algn="just"/>
            <a:r>
              <a:rPr lang="en-US" sz="30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</a:t>
            </a:r>
            <a:r>
              <a:rPr lang="en-US" sz="300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esearchers and </a:t>
            </a:r>
          </a:p>
          <a:p>
            <a:pPr algn="just"/>
            <a:r>
              <a:rPr lang="en-US" sz="30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</a:t>
            </a:r>
            <a:r>
              <a:rPr lang="en-US" sz="300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ublic </a:t>
            </a:r>
          </a:p>
          <a:p>
            <a:pPr marL="0" indent="0" algn="ctr">
              <a:buNone/>
            </a:pPr>
            <a:endParaRPr lang="en-US" sz="25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25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5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</a:t>
            </a:r>
            <a:r>
              <a:rPr lang="en-US" sz="25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 comprehend the frequency, geographic distribution, causes, and impacts of wildfires.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074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E93EB5-2C39-77E7-1621-3E7D6F944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016" y="788533"/>
            <a:ext cx="9267968" cy="2732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/>
              <a:t>Data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3842963"/>
            <a:ext cx="777240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1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9C13-DD10-2636-1BC6-3531D75B5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0449E-D83E-548E-D9DA-919F6B66E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500" dirty="0"/>
              <a:t>Data Sources</a:t>
            </a:r>
          </a:p>
          <a:p>
            <a:pPr marL="285750" lvl="4" indent="-285750"/>
            <a:r>
              <a:rPr lang="en-US" sz="2300" dirty="0"/>
              <a:t>US Department of Agriculture</a:t>
            </a:r>
          </a:p>
          <a:p>
            <a:pPr marL="285750" lvl="4" indent="-285750"/>
            <a:r>
              <a:rPr lang="en-US" sz="2300" dirty="0"/>
              <a:t>CA.gov</a:t>
            </a:r>
          </a:p>
          <a:p>
            <a:pPr marL="285750" lvl="4" indent="-285750"/>
            <a:endParaRPr lang="en-US" sz="2300" dirty="0"/>
          </a:p>
          <a:p>
            <a:pPr marL="0" lvl="4" indent="0">
              <a:buNone/>
            </a:pPr>
            <a:r>
              <a:rPr lang="en-US" sz="2300" dirty="0"/>
              <a:t>Data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Wildfire data for United States (Period 1992-2020)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 Hazard Severity Zones data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Wildland Fire Facilities data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985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09C13-DD10-2636-1BC6-3531D75B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1091070"/>
            <a:ext cx="4492548" cy="4807541"/>
          </a:xfrm>
        </p:spPr>
        <p:txBody>
          <a:bodyPr>
            <a:normAutofit/>
          </a:bodyPr>
          <a:lstStyle/>
          <a:p>
            <a:r>
              <a:rPr lang="en-US" dirty="0"/>
              <a:t>Data Cleaning &amp; Storage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BB25A96-E96A-4D45-AA98-5275E81FA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AD9852-D24B-50B7-3ECF-439CE12549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380790"/>
              </p:ext>
            </p:extLst>
          </p:nvPr>
        </p:nvGraphicFramePr>
        <p:xfrm>
          <a:off x="5335909" y="972642"/>
          <a:ext cx="6094091" cy="4979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logo with blue text&#10;&#10;Description automatically generated">
            <a:extLst>
              <a:ext uri="{FF2B5EF4-FFF2-40B4-BE49-F238E27FC236}">
                <a16:creationId xmlns:a16="http://schemas.microsoft.com/office/drawing/2014/main" id="{FBA9F1E0-569A-E8ED-8282-6D08750562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1439" y="5990212"/>
            <a:ext cx="1984569" cy="829911"/>
          </a:xfrm>
          <a:prstGeom prst="rect">
            <a:avLst/>
          </a:prstGeom>
        </p:spPr>
      </p:pic>
      <p:pic>
        <p:nvPicPr>
          <p:cNvPr id="8" name="Picture 7" descr="A black background with blue letters&#10;&#10;Description automatically generated">
            <a:extLst>
              <a:ext uri="{FF2B5EF4-FFF2-40B4-BE49-F238E27FC236}">
                <a16:creationId xmlns:a16="http://schemas.microsoft.com/office/drawing/2014/main" id="{F35E1D1F-3AC5-378F-A1AF-CA4E5FA899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98821" y="5990212"/>
            <a:ext cx="2631179" cy="70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162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4262D-4EF1-48C7-0874-E2F8C9E0C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758952"/>
            <a:ext cx="9582784" cy="4754880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7E60C-A02F-11B8-7408-EF1876EF1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7019" y="5853742"/>
            <a:ext cx="2179373" cy="581166"/>
          </a:xfrm>
        </p:spPr>
      </p:pic>
      <p:pic>
        <p:nvPicPr>
          <p:cNvPr id="8" name="Picture 7" descr="A yellow and black logo&#10;&#10;Description automatically generated">
            <a:extLst>
              <a:ext uri="{FF2B5EF4-FFF2-40B4-BE49-F238E27FC236}">
                <a16:creationId xmlns:a16="http://schemas.microsoft.com/office/drawing/2014/main" id="{405CC216-9F71-BB79-5135-DF1307453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394" y="5783202"/>
            <a:ext cx="722246" cy="722246"/>
          </a:xfrm>
          <a:prstGeom prst="rect">
            <a:avLst/>
          </a:prstGeom>
        </p:spPr>
      </p:pic>
      <p:pic>
        <p:nvPicPr>
          <p:cNvPr id="10" name="Picture 9" descr="A map of the united states&#10;&#10;Description automatically generated">
            <a:extLst>
              <a:ext uri="{FF2B5EF4-FFF2-40B4-BE49-F238E27FC236}">
                <a16:creationId xmlns:a16="http://schemas.microsoft.com/office/drawing/2014/main" id="{72BAA0BF-8028-DC87-5F25-1A5E4C5A2B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945" y="2077125"/>
            <a:ext cx="4160488" cy="2703750"/>
          </a:xfrm>
          <a:prstGeom prst="rect">
            <a:avLst/>
          </a:prstGeom>
        </p:spPr>
      </p:pic>
      <p:pic>
        <p:nvPicPr>
          <p:cNvPr id="12" name="Picture 11" descr="A map of a forest fire&#10;&#10;Description automatically generated">
            <a:extLst>
              <a:ext uri="{FF2B5EF4-FFF2-40B4-BE49-F238E27FC236}">
                <a16:creationId xmlns:a16="http://schemas.microsoft.com/office/drawing/2014/main" id="{4AA80258-4593-9EAB-A97E-B49EC3CFB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1255" y="2077125"/>
            <a:ext cx="4103010" cy="2703750"/>
          </a:xfrm>
          <a:prstGeom prst="rect">
            <a:avLst/>
          </a:prstGeom>
        </p:spPr>
      </p:pic>
      <p:pic>
        <p:nvPicPr>
          <p:cNvPr id="14" name="Picture 13" descr="A graph with red and yellow bars&#10;&#10;Description automatically generated">
            <a:extLst>
              <a:ext uri="{FF2B5EF4-FFF2-40B4-BE49-F238E27FC236}">
                <a16:creationId xmlns:a16="http://schemas.microsoft.com/office/drawing/2014/main" id="{F3F1AB04-856E-D111-0054-61FB448151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1087" y="2077125"/>
            <a:ext cx="3237059" cy="270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80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9BCF-5D27-EC0E-CB23-C9D5AC17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758952"/>
            <a:ext cx="10265363" cy="4754880"/>
          </a:xfrm>
        </p:spPr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Wildfire Visualization</a:t>
            </a:r>
            <a:br>
              <a:rPr lang="en-US" dirty="0"/>
            </a:br>
            <a:r>
              <a:rPr lang="en-US" dirty="0"/>
              <a:t> Demo </a:t>
            </a:r>
          </a:p>
        </p:txBody>
      </p:sp>
    </p:spTree>
    <p:extLst>
      <p:ext uri="{BB962C8B-B14F-4D97-AF65-F5344CB8AC3E}">
        <p14:creationId xmlns:p14="http://schemas.microsoft.com/office/powerpoint/2010/main" val="543496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2D5E7-E092-0684-BF5A-E25C30EBF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335" y="758952"/>
            <a:ext cx="6281663" cy="1952716"/>
          </a:xfrm>
        </p:spPr>
        <p:txBody>
          <a:bodyPr anchor="ctr">
            <a:normAutofit/>
          </a:bodyPr>
          <a:lstStyle/>
          <a:p>
            <a:r>
              <a:rPr lang="en-US" dirty="0"/>
              <a:t>Ethical Considerations </a:t>
            </a:r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8FF90477-B122-66F2-BAEF-F91C780AD8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43" r="35361"/>
          <a:stretch/>
        </p:blipFill>
        <p:spPr>
          <a:xfrm>
            <a:off x="20" y="10"/>
            <a:ext cx="4595888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F96FA98-52E5-4AA7-98B9-BE6200CF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181601" y="2933080"/>
            <a:ext cx="6248397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A0313-5387-BD7B-65CC-E39C7F8E8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208" y="3161680"/>
            <a:ext cx="6281663" cy="2620409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Privacy &amp; Security</a:t>
            </a:r>
          </a:p>
          <a:p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Educational Purpose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87716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DarkSeedLeftStep">
      <a:dk1>
        <a:srgbClr val="000000"/>
      </a:dk1>
      <a:lt1>
        <a:srgbClr val="FFFFFF"/>
      </a:lt1>
      <a:dk2>
        <a:srgbClr val="31201C"/>
      </a:dk2>
      <a:lt2>
        <a:srgbClr val="F1F0F3"/>
      </a:lt2>
      <a:accent1>
        <a:srgbClr val="80B01F"/>
      </a:accent1>
      <a:accent2>
        <a:srgbClr val="B0A313"/>
      </a:accent2>
      <a:accent3>
        <a:srgbClr val="E78729"/>
      </a:accent3>
      <a:accent4>
        <a:srgbClr val="D52717"/>
      </a:accent4>
      <a:accent5>
        <a:srgbClr val="E72969"/>
      </a:accent5>
      <a:accent6>
        <a:srgbClr val="D517A6"/>
      </a:accent6>
      <a:hlink>
        <a:srgbClr val="C04257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288</Words>
  <Application>Microsoft Macintosh PowerPoint</Application>
  <PresentationFormat>Widescreen</PresentationFormat>
  <Paragraphs>52</Paragraphs>
  <Slides>10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Calibri</vt:lpstr>
      <vt:lpstr>Sitka Banner</vt:lpstr>
      <vt:lpstr>Times New Roman</vt:lpstr>
      <vt:lpstr>HeadlinesVTI</vt:lpstr>
      <vt:lpstr>Wildfires Creating Awareness &amp; Igniting Action</vt:lpstr>
      <vt:lpstr>Wildfires</vt:lpstr>
      <vt:lpstr>Who the Project will benefit</vt:lpstr>
      <vt:lpstr>Data Visualization</vt:lpstr>
      <vt:lpstr>Data Discovery</vt:lpstr>
      <vt:lpstr>Data Cleaning &amp; Storage </vt:lpstr>
      <vt:lpstr>Data Visualization</vt:lpstr>
      <vt:lpstr>  Wildfire Visualization  Demo </vt:lpstr>
      <vt:lpstr>Ethical Considerations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Wildfires</dc:title>
  <dc:creator>Abhilash Padvannil</dc:creator>
  <cp:lastModifiedBy>Abhilash Padvannil</cp:lastModifiedBy>
  <cp:revision>46</cp:revision>
  <dcterms:created xsi:type="dcterms:W3CDTF">2024-01-22T20:17:26Z</dcterms:created>
  <dcterms:modified xsi:type="dcterms:W3CDTF">2024-01-23T01:58:44Z</dcterms:modified>
</cp:coreProperties>
</file>

<file path=docProps/thumbnail.jpeg>
</file>